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3"/>
  </p:notesMasterIdLst>
  <p:sldIdLst>
    <p:sldId id="300" r:id="rId3"/>
    <p:sldId id="257" r:id="rId4"/>
    <p:sldId id="301" r:id="rId5"/>
    <p:sldId id="280" r:id="rId6"/>
    <p:sldId id="302" r:id="rId7"/>
    <p:sldId id="303" r:id="rId8"/>
    <p:sldId id="304" r:id="rId9"/>
    <p:sldId id="306" r:id="rId10"/>
    <p:sldId id="267" r:id="rId11"/>
    <p:sldId id="277" r:id="rId12"/>
    <p:sldId id="319" r:id="rId13"/>
    <p:sldId id="283" r:id="rId14"/>
    <p:sldId id="307" r:id="rId15"/>
    <p:sldId id="308" r:id="rId16"/>
    <p:sldId id="309" r:id="rId17"/>
    <p:sldId id="310" r:id="rId18"/>
    <p:sldId id="314" r:id="rId19"/>
    <p:sldId id="284" r:id="rId20"/>
    <p:sldId id="316" r:id="rId21"/>
    <p:sldId id="31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2636" autoAdjust="0"/>
  </p:normalViewPr>
  <p:slideViewPr>
    <p:cSldViewPr>
      <p:cViewPr varScale="1">
        <p:scale>
          <a:sx n="51" d="100"/>
          <a:sy n="51" d="100"/>
        </p:scale>
        <p:origin x="1243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F57AA-8713-49B8-9508-E925DE0879EC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642AC82A-FEFF-4C16-9102-ED06EBE31716}">
      <dgm:prSet phldrT="[Текст]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b="1" dirty="0"/>
            <a:t>«Эксперты»  </a:t>
          </a:r>
        </a:p>
      </dgm:t>
    </dgm:pt>
    <dgm:pt modelId="{B4DD07A8-38B9-4F48-89F9-8CD8B6CCB889}" type="parTrans" cxnId="{C2FFBACC-E052-414F-819C-EF6A22DC73B4}">
      <dgm:prSet/>
      <dgm:spPr/>
      <dgm:t>
        <a:bodyPr/>
        <a:lstStyle/>
        <a:p>
          <a:endParaRPr lang="ru-RU"/>
        </a:p>
      </dgm:t>
    </dgm:pt>
    <dgm:pt modelId="{13933AC7-A7BA-43BC-BB8D-993A0D36D33E}" type="sibTrans" cxnId="{C2FFBACC-E052-414F-819C-EF6A22DC73B4}">
      <dgm:prSet/>
      <dgm:spPr/>
      <dgm:t>
        <a:bodyPr/>
        <a:lstStyle/>
        <a:p>
          <a:endParaRPr lang="ru-RU"/>
        </a:p>
      </dgm:t>
    </dgm:pt>
    <dgm:pt modelId="{452038DA-220B-479F-BDBA-69D37EB03069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algn="l"/>
          <a:r>
            <a:rPr lang="ru-RU" b="1" dirty="0"/>
            <a:t>«Родители» </a:t>
          </a:r>
        </a:p>
      </dgm:t>
    </dgm:pt>
    <dgm:pt modelId="{58CAB173-F57A-4BD8-87E3-B12FD1C02318}" type="parTrans" cxnId="{5BA59FE5-976E-4A3A-854E-06F84E07AE8F}">
      <dgm:prSet/>
      <dgm:spPr/>
      <dgm:t>
        <a:bodyPr/>
        <a:lstStyle/>
        <a:p>
          <a:endParaRPr lang="ru-RU"/>
        </a:p>
      </dgm:t>
    </dgm:pt>
    <dgm:pt modelId="{4CA7B42E-9554-41BC-A7EA-EA15A2EC246E}" type="sibTrans" cxnId="{5BA59FE5-976E-4A3A-854E-06F84E07AE8F}">
      <dgm:prSet/>
      <dgm:spPr/>
      <dgm:t>
        <a:bodyPr/>
        <a:lstStyle/>
        <a:p>
          <a:endParaRPr lang="ru-RU"/>
        </a:p>
      </dgm:t>
    </dgm:pt>
    <dgm:pt modelId="{B32D4A2E-7D55-46D0-954E-89767165817C}">
      <dgm:prSet phldrT="[Текст]"/>
      <dgm:spPr>
        <a:solidFill>
          <a:srgbClr val="FF7C80"/>
        </a:solidFill>
      </dgm:spPr>
      <dgm:t>
        <a:bodyPr/>
        <a:lstStyle/>
        <a:p>
          <a:r>
            <a:rPr lang="ru-RU" b="1" dirty="0"/>
            <a:t>«Педагоги»  </a:t>
          </a:r>
        </a:p>
      </dgm:t>
    </dgm:pt>
    <dgm:pt modelId="{91A94C29-A6BF-4FD0-B0F4-D8FD0FDCABA9}" type="parTrans" cxnId="{9F28EC7D-AA2A-4CF3-B7F1-C5E665387824}">
      <dgm:prSet/>
      <dgm:spPr/>
      <dgm:t>
        <a:bodyPr/>
        <a:lstStyle/>
        <a:p>
          <a:endParaRPr lang="ru-RU"/>
        </a:p>
      </dgm:t>
    </dgm:pt>
    <dgm:pt modelId="{FF67F220-F6B0-45AA-A64D-B197A61C4147}" type="sibTrans" cxnId="{9F28EC7D-AA2A-4CF3-B7F1-C5E665387824}">
      <dgm:prSet/>
      <dgm:spPr/>
      <dgm:t>
        <a:bodyPr/>
        <a:lstStyle/>
        <a:p>
          <a:endParaRPr lang="ru-RU"/>
        </a:p>
      </dgm:t>
    </dgm:pt>
    <dgm:pt modelId="{B4E78C05-F432-4E0E-84EF-64F4F83A9C06}" type="pres">
      <dgm:prSet presAssocID="{C2BF57AA-8713-49B8-9508-E925DE0879EC}" presName="compositeShape" presStyleCnt="0">
        <dgm:presLayoutVars>
          <dgm:chMax val="7"/>
          <dgm:dir/>
          <dgm:resizeHandles val="exact"/>
        </dgm:presLayoutVars>
      </dgm:prSet>
      <dgm:spPr/>
    </dgm:pt>
    <dgm:pt modelId="{BB3E2A42-917F-4E4B-8290-B9B11E1F1466}" type="pres">
      <dgm:prSet presAssocID="{642AC82A-FEFF-4C16-9102-ED06EBE31716}" presName="circ1" presStyleLbl="vennNode1" presStyleIdx="0" presStyleCnt="3" custLinFactNeighborY="49351"/>
      <dgm:spPr/>
      <dgm:t>
        <a:bodyPr/>
        <a:lstStyle/>
        <a:p>
          <a:endParaRPr lang="ru-RU"/>
        </a:p>
      </dgm:t>
    </dgm:pt>
    <dgm:pt modelId="{9E0875BD-C3F0-4D7A-9987-3C5FEC181129}" type="pres">
      <dgm:prSet presAssocID="{642AC82A-FEFF-4C16-9102-ED06EBE3171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B1A5B5-892A-4360-BD86-1902A3CB02A5}" type="pres">
      <dgm:prSet presAssocID="{452038DA-220B-479F-BDBA-69D37EB03069}" presName="circ2" presStyleLbl="vennNode1" presStyleIdx="1" presStyleCnt="3" custLinFactNeighborX="81927" custLinFactNeighborY="2761"/>
      <dgm:spPr/>
      <dgm:t>
        <a:bodyPr/>
        <a:lstStyle/>
        <a:p>
          <a:endParaRPr lang="ru-RU"/>
        </a:p>
      </dgm:t>
    </dgm:pt>
    <dgm:pt modelId="{477C54E7-88FF-4549-81A6-ACAABA846BC3}" type="pres">
      <dgm:prSet presAssocID="{452038DA-220B-479F-BDBA-69D37EB0306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92C730-C843-4AF7-A429-C6C32D5A99F8}" type="pres">
      <dgm:prSet presAssocID="{B32D4A2E-7D55-46D0-954E-89767165817C}" presName="circ3" presStyleLbl="vennNode1" presStyleIdx="2" presStyleCnt="3" custLinFactNeighborX="-65442" custLinFactNeighborY="10716"/>
      <dgm:spPr/>
      <dgm:t>
        <a:bodyPr/>
        <a:lstStyle/>
        <a:p>
          <a:endParaRPr lang="ru-RU"/>
        </a:p>
      </dgm:t>
    </dgm:pt>
    <dgm:pt modelId="{831A9619-C1F0-4CA4-9DD4-70EAB7201C30}" type="pres">
      <dgm:prSet presAssocID="{B32D4A2E-7D55-46D0-954E-89767165817C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28EC7D-AA2A-4CF3-B7F1-C5E665387824}" srcId="{C2BF57AA-8713-49B8-9508-E925DE0879EC}" destId="{B32D4A2E-7D55-46D0-954E-89767165817C}" srcOrd="2" destOrd="0" parTransId="{91A94C29-A6BF-4FD0-B0F4-D8FD0FDCABA9}" sibTransId="{FF67F220-F6B0-45AA-A64D-B197A61C4147}"/>
    <dgm:cxn modelId="{5BA59FE5-976E-4A3A-854E-06F84E07AE8F}" srcId="{C2BF57AA-8713-49B8-9508-E925DE0879EC}" destId="{452038DA-220B-479F-BDBA-69D37EB03069}" srcOrd="1" destOrd="0" parTransId="{58CAB173-F57A-4BD8-87E3-B12FD1C02318}" sibTransId="{4CA7B42E-9554-41BC-A7EA-EA15A2EC246E}"/>
    <dgm:cxn modelId="{80E1AE40-9FDC-4267-84DA-9C7FD7A88EF1}" type="presOf" srcId="{452038DA-220B-479F-BDBA-69D37EB03069}" destId="{477C54E7-88FF-4549-81A6-ACAABA846BC3}" srcOrd="1" destOrd="0" presId="urn:microsoft.com/office/officeart/2005/8/layout/venn1"/>
    <dgm:cxn modelId="{C2FFBACC-E052-414F-819C-EF6A22DC73B4}" srcId="{C2BF57AA-8713-49B8-9508-E925DE0879EC}" destId="{642AC82A-FEFF-4C16-9102-ED06EBE31716}" srcOrd="0" destOrd="0" parTransId="{B4DD07A8-38B9-4F48-89F9-8CD8B6CCB889}" sibTransId="{13933AC7-A7BA-43BC-BB8D-993A0D36D33E}"/>
    <dgm:cxn modelId="{80EC5039-2E1A-4D1E-B1D8-BAAD54C2B699}" type="presOf" srcId="{B32D4A2E-7D55-46D0-954E-89767165817C}" destId="{831A9619-C1F0-4CA4-9DD4-70EAB7201C30}" srcOrd="1" destOrd="0" presId="urn:microsoft.com/office/officeart/2005/8/layout/venn1"/>
    <dgm:cxn modelId="{7DB87E4C-BC76-41E2-9B7F-B27F78AE7A13}" type="presOf" srcId="{B32D4A2E-7D55-46D0-954E-89767165817C}" destId="{CE92C730-C843-4AF7-A429-C6C32D5A99F8}" srcOrd="0" destOrd="0" presId="urn:microsoft.com/office/officeart/2005/8/layout/venn1"/>
    <dgm:cxn modelId="{83617443-B870-474C-99E4-71FFAEF847A9}" type="presOf" srcId="{C2BF57AA-8713-49B8-9508-E925DE0879EC}" destId="{B4E78C05-F432-4E0E-84EF-64F4F83A9C06}" srcOrd="0" destOrd="0" presId="urn:microsoft.com/office/officeart/2005/8/layout/venn1"/>
    <dgm:cxn modelId="{83949917-E4B1-41AC-9919-967A189C4FDF}" type="presOf" srcId="{642AC82A-FEFF-4C16-9102-ED06EBE31716}" destId="{BB3E2A42-917F-4E4B-8290-B9B11E1F1466}" srcOrd="0" destOrd="0" presId="urn:microsoft.com/office/officeart/2005/8/layout/venn1"/>
    <dgm:cxn modelId="{357CE1A1-04F9-4F99-918F-43DB2070781C}" type="presOf" srcId="{452038DA-220B-479F-BDBA-69D37EB03069}" destId="{97B1A5B5-892A-4360-BD86-1902A3CB02A5}" srcOrd="0" destOrd="0" presId="urn:microsoft.com/office/officeart/2005/8/layout/venn1"/>
    <dgm:cxn modelId="{25F9FB3A-D8A6-479D-BB6B-9DA0F732ACB4}" type="presOf" srcId="{642AC82A-FEFF-4C16-9102-ED06EBE31716}" destId="{9E0875BD-C3F0-4D7A-9987-3C5FEC181129}" srcOrd="1" destOrd="0" presId="urn:microsoft.com/office/officeart/2005/8/layout/venn1"/>
    <dgm:cxn modelId="{A30438D9-96B5-44BC-A2A4-9F4500B6CBA7}" type="presParOf" srcId="{B4E78C05-F432-4E0E-84EF-64F4F83A9C06}" destId="{BB3E2A42-917F-4E4B-8290-B9B11E1F1466}" srcOrd="0" destOrd="0" presId="urn:microsoft.com/office/officeart/2005/8/layout/venn1"/>
    <dgm:cxn modelId="{D05108AC-4235-4E91-8B1E-97FBE6FA4E61}" type="presParOf" srcId="{B4E78C05-F432-4E0E-84EF-64F4F83A9C06}" destId="{9E0875BD-C3F0-4D7A-9987-3C5FEC181129}" srcOrd="1" destOrd="0" presId="urn:microsoft.com/office/officeart/2005/8/layout/venn1"/>
    <dgm:cxn modelId="{425B4A08-E72B-46A2-9AE8-6E4F4F969D26}" type="presParOf" srcId="{B4E78C05-F432-4E0E-84EF-64F4F83A9C06}" destId="{97B1A5B5-892A-4360-BD86-1902A3CB02A5}" srcOrd="2" destOrd="0" presId="urn:microsoft.com/office/officeart/2005/8/layout/venn1"/>
    <dgm:cxn modelId="{7031CDFA-3751-40ED-943B-E3BA1EFFD345}" type="presParOf" srcId="{B4E78C05-F432-4E0E-84EF-64F4F83A9C06}" destId="{477C54E7-88FF-4549-81A6-ACAABA846BC3}" srcOrd="3" destOrd="0" presId="urn:microsoft.com/office/officeart/2005/8/layout/venn1"/>
    <dgm:cxn modelId="{813FA461-35E0-478A-A99A-42AE5E154D2C}" type="presParOf" srcId="{B4E78C05-F432-4E0E-84EF-64F4F83A9C06}" destId="{CE92C730-C843-4AF7-A429-C6C32D5A99F8}" srcOrd="4" destOrd="0" presId="urn:microsoft.com/office/officeart/2005/8/layout/venn1"/>
    <dgm:cxn modelId="{047D6D98-A534-4F2B-8F53-F032A9A72419}" type="presParOf" srcId="{B4E78C05-F432-4E0E-84EF-64F4F83A9C06}" destId="{831A9619-C1F0-4CA4-9DD4-70EAB7201C30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E2A42-917F-4E4B-8290-B9B11E1F1466}">
      <dsp:nvSpPr>
        <dsp:cNvPr id="0" name=""/>
        <dsp:cNvSpPr/>
      </dsp:nvSpPr>
      <dsp:spPr>
        <a:xfrm>
          <a:off x="2757011" y="1396739"/>
          <a:ext cx="2715577" cy="2715577"/>
        </a:xfrm>
        <a:prstGeom prst="ellipse">
          <a:avLst/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«Эксперты»  </a:t>
          </a:r>
        </a:p>
      </dsp:txBody>
      <dsp:txXfrm>
        <a:off x="3119088" y="1871965"/>
        <a:ext cx="1991423" cy="1222010"/>
      </dsp:txXfrm>
    </dsp:sp>
    <dsp:sp modelId="{97B1A5B5-892A-4360-BD86-1902A3CB02A5}">
      <dsp:nvSpPr>
        <dsp:cNvPr id="0" name=""/>
        <dsp:cNvSpPr/>
      </dsp:nvSpPr>
      <dsp:spPr>
        <a:xfrm>
          <a:off x="5514022" y="1810385"/>
          <a:ext cx="2715577" cy="2715577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«Родители» </a:t>
          </a:r>
        </a:p>
      </dsp:txBody>
      <dsp:txXfrm>
        <a:off x="6344536" y="2511909"/>
        <a:ext cx="1629346" cy="1493567"/>
      </dsp:txXfrm>
    </dsp:sp>
    <dsp:sp modelId="{CE92C730-C843-4AF7-A429-C6C32D5A99F8}">
      <dsp:nvSpPr>
        <dsp:cNvPr id="0" name=""/>
        <dsp:cNvSpPr/>
      </dsp:nvSpPr>
      <dsp:spPr>
        <a:xfrm>
          <a:off x="11" y="1810385"/>
          <a:ext cx="2715577" cy="2715577"/>
        </a:xfrm>
        <a:prstGeom prst="ellipse">
          <a:avLst/>
        </a:prstGeom>
        <a:solidFill>
          <a:srgbClr val="FF7C8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/>
            <a:t>«Педагоги»  </a:t>
          </a:r>
        </a:p>
      </dsp:txBody>
      <dsp:txXfrm>
        <a:off x="255728" y="2511909"/>
        <a:ext cx="1629346" cy="1493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2A13CD-33B8-4B37-A67C-17F401BC75C9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9B543-7842-4B78-AB8A-C023F5CDC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456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06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1022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2169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931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269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2106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93954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924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3839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101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25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" t="-13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5013176"/>
            <a:ext cx="2180307" cy="1837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A7239C-9E55-489D-8E8E-196E7DDC4C5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26.11.2018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F89F8-5465-46B4-8A05-3112DD00689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Рамка 7"/>
          <p:cNvSpPr/>
          <p:nvPr userDrawn="1"/>
        </p:nvSpPr>
        <p:spPr>
          <a:xfrm>
            <a:off x="0" y="0"/>
            <a:ext cx="9128571" cy="6858000"/>
          </a:xfrm>
          <a:prstGeom prst="frame">
            <a:avLst>
              <a:gd name="adj1" fmla="val 1574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186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6" name="Picture 4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3929066"/>
            <a:ext cx="3214710" cy="2920393"/>
          </a:xfrm>
          <a:prstGeom prst="rect">
            <a:avLst/>
          </a:prstGeom>
          <a:noFill/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3500430" y="2857496"/>
            <a:ext cx="4214842" cy="200026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1" descr="C:\Users\катя  федорова\Pictures\0_13c4c3_36f45943_X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45659" y="0"/>
            <a:ext cx="9189659" cy="683958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pic>
        <p:nvPicPr>
          <p:cNvPr id="17" name="Picture 5" descr="C:\Users\катя  федорова\Desktop\фотки для презентации\medium_201003221254054708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922791"/>
            <a:ext cx="3496930" cy="378831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Овал 20"/>
          <p:cNvSpPr/>
          <p:nvPr/>
        </p:nvSpPr>
        <p:spPr>
          <a:xfrm>
            <a:off x="1691679" y="906899"/>
            <a:ext cx="4752529" cy="1803704"/>
          </a:xfrm>
          <a:prstGeom prst="ellipse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A7198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 Black" panose="020B0A04020102020204" pitchFamily="34" charset="0"/>
              </a:rPr>
              <a:t>«Связующая нить»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316496" y="2824860"/>
            <a:ext cx="41136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 ДОУ </a:t>
            </a:r>
          </a:p>
          <a:p>
            <a:pPr algn="ctr">
              <a:buNone/>
            </a:pPr>
            <a:r>
              <a:rPr lang="ru-RU" b="1" dirty="0">
                <a:ln>
                  <a:solidFill>
                    <a:srgbClr val="92D050"/>
                  </a:solidFill>
                </a:ln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родителями  воспитанников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88A609BF-3AF0-44CF-BB67-997584242F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2696" y="3714707"/>
            <a:ext cx="4263429" cy="260447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883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34076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Конфликт ( лат.) -  «столкновение»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8944" y="2564903"/>
            <a:ext cx="8686800" cy="1440161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None/>
            </a:pPr>
            <a:r>
              <a:rPr lang="ru-RU" i="1" dirty="0"/>
              <a:t>   </a:t>
            </a:r>
            <a:r>
              <a:rPr lang="ru-RU" sz="4600" i="1" dirty="0"/>
              <a:t>Конфликт</a:t>
            </a:r>
            <a:r>
              <a:rPr lang="ru-RU" sz="4600" dirty="0"/>
              <a:t> – это острый способ разрешения противоречий в интересах, целях, взглядах, возникающих в процессе социального взаимодействия, часто выходящий за рамки социальных норм и обычно сопровождающийся негативными эмоциями.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«Идеальный родитель, </a:t>
            </a:r>
            <a:br>
              <a:rPr lang="ru-RU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идеальный педагог»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387776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4726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   Воспитатель обратился к маме одного из воспитанников с рассказом о том, что нового дети узнали на занятиях, и предложил закрепить изученный материал дома. В ответ мама резко ответила, что ей не­когда заниматься с ребенком дома, что это обязанность воспитателя - он «получает за это деньги».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Ситуация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1038" y="1268760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    Забирая вечером ребенка из детского сада, родители возмущаются, что его одежда очень грязная, и обвиняют педагога, что он плохо следит за детьми.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Ситуация 2</a:t>
            </a:r>
          </a:p>
        </p:txBody>
      </p:sp>
    </p:spTree>
    <p:extLst>
      <p:ext uri="{BB962C8B-B14F-4D97-AF65-F5344CB8AC3E}">
        <p14:creationId xmlns:p14="http://schemas.microsoft.com/office/powerpoint/2010/main" val="41691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b="1" dirty="0"/>
              <a:t>   Одну из воспитанниц родители приводят в группу после завтрака, из-за чего девочка постоянно про­пускает утренние индивидуальные занятия, игры и зарядку. На утверждения воспитателя о необходимости соблюдения режима дня детского сада родители от­вечают, что имеют право приводить своего ребенка тогда, когда им это удобно.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Ситуация 3</a:t>
            </a:r>
          </a:p>
        </p:txBody>
      </p:sp>
    </p:spTree>
    <p:extLst>
      <p:ext uri="{BB962C8B-B14F-4D97-AF65-F5344CB8AC3E}">
        <p14:creationId xmlns:p14="http://schemas.microsoft.com/office/powerpoint/2010/main" val="5401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12474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Ребенок приходит из детского сада со следом от укуса, и его мама начинает криком обвинять в этом воспитателей, родителей «виноватого»</a:t>
            </a:r>
            <a:r>
              <a:rPr lang="ru-RU" i="1" dirty="0"/>
              <a:t> </a:t>
            </a:r>
            <a:r>
              <a:rPr lang="ru-RU" b="1" dirty="0"/>
              <a:t>ребенка</a:t>
            </a:r>
            <a:r>
              <a:rPr lang="ru-RU" i="1" dirty="0"/>
              <a:t>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Ситуация 4</a:t>
            </a:r>
          </a:p>
        </p:txBody>
      </p:sp>
    </p:spTree>
    <p:extLst>
      <p:ext uri="{BB962C8B-B14F-4D97-AF65-F5344CB8AC3E}">
        <p14:creationId xmlns:p14="http://schemas.microsoft.com/office/powerpoint/2010/main" val="1488714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/>
              <a:t>   Забрать ребенка из ДОУ пришла его несовершеннолетняя сестра. Воспитатель отказалась отпускать ребенка.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Ситуация 5</a:t>
            </a:r>
          </a:p>
        </p:txBody>
      </p:sp>
    </p:spTree>
    <p:extLst>
      <p:ext uri="{BB962C8B-B14F-4D97-AF65-F5344CB8AC3E}">
        <p14:creationId xmlns:p14="http://schemas.microsoft.com/office/powerpoint/2010/main" val="225037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9776" y="306246"/>
            <a:ext cx="8204448" cy="533921"/>
          </a:xfrm>
        </p:spPr>
        <p:txBody>
          <a:bodyPr>
            <a:noAutofit/>
          </a:bodyPr>
          <a:lstStyle/>
          <a:p>
            <a:r>
              <a:rPr lang="ru-RU" sz="5400" b="1" i="1" dirty="0">
                <a:solidFill>
                  <a:srgbClr val="002060"/>
                </a:solidFill>
              </a:rPr>
              <a:t> </a:t>
            </a:r>
            <a:br>
              <a:rPr lang="ru-RU" sz="5400" b="1" i="1" dirty="0">
                <a:solidFill>
                  <a:srgbClr val="002060"/>
                </a:solidFill>
              </a:rPr>
            </a:br>
            <a:r>
              <a:rPr lang="ru-RU" sz="3200" b="1" i="1" dirty="0">
                <a:solidFill>
                  <a:srgbClr val="002060"/>
                </a:solidFill>
              </a:rPr>
              <a:t>«Спор ветра с солнцем»</a:t>
            </a:r>
            <a:endParaRPr lang="ru-RU" sz="3200" i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95736" y="5301208"/>
            <a:ext cx="5248672" cy="1320552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6969" y="573207"/>
            <a:ext cx="1503802" cy="14700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7815" y="541942"/>
            <a:ext cx="2161977" cy="208360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BA3C3307-2967-47E3-8F92-289963241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149" y="2564628"/>
            <a:ext cx="3816827" cy="2501423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3C4B7BA9-D4E0-4AB3-A0AB-19BE1FEB52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8024" y="3459866"/>
            <a:ext cx="3667705" cy="309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2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96752"/>
            <a:ext cx="8280920" cy="4401205"/>
          </a:xfrm>
          <a:prstGeom prst="rect">
            <a:avLst/>
          </a:prstGeom>
          <a:solidFill>
            <a:schemeClr val="bg2"/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cs typeface="Aharoni" pitchFamily="2" charset="-79"/>
              </a:rPr>
              <a:t>Сотрудничество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 – это общение </a:t>
            </a:r>
            <a:r>
              <a:rPr lang="ru-RU" sz="2800" b="1" dirty="0">
                <a:solidFill>
                  <a:srgbClr val="FF0000"/>
                </a:solidFill>
                <a:cs typeface="Aharoni" pitchFamily="2" charset="-79"/>
              </a:rPr>
              <a:t>«на равных»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cs typeface="Aharoni" pitchFamily="2" charset="-79"/>
              </a:rPr>
              <a:t>, где никому не принадлежит привилегия </a:t>
            </a:r>
            <a:r>
              <a:rPr lang="ru-RU" sz="2800" b="1" dirty="0">
                <a:solidFill>
                  <a:srgbClr val="FF0000"/>
                </a:solidFill>
                <a:cs typeface="Aharoni" pitchFamily="2" charset="-79"/>
              </a:rPr>
              <a:t>указывать, контролировать, оценивать. </a:t>
            </a:r>
          </a:p>
          <a:p>
            <a:endParaRPr lang="ru-RU" sz="2800" dirty="0"/>
          </a:p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Взаимодействие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предоставляет собой способ организации совместной деятельности, которая осуществляется с помощью общения</a:t>
            </a:r>
            <a:r>
              <a:rPr lang="ru-RU" sz="2800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ru-RU" sz="2800" b="1" dirty="0">
                <a:solidFill>
                  <a:schemeClr val="accent6">
                    <a:lumMod val="50000"/>
                  </a:schemeClr>
                </a:solidFill>
              </a:rPr>
              <a:t>Детский сад и семья должны стремиться к созданию единого пространства развития ребенка.</a:t>
            </a:r>
          </a:p>
        </p:txBody>
      </p:sp>
    </p:spTree>
    <p:extLst>
      <p:ext uri="{BB962C8B-B14F-4D97-AF65-F5344CB8AC3E}">
        <p14:creationId xmlns:p14="http://schemas.microsoft.com/office/powerpoint/2010/main" val="258628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87732" y="5517232"/>
            <a:ext cx="8229600" cy="748680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Мы готовы воспитывать вместе, но  не вместо Вас!</a:t>
            </a:r>
          </a:p>
          <a:p>
            <a:endParaRPr lang="ru-RU" dirty="0"/>
          </a:p>
        </p:txBody>
      </p:sp>
      <p:pic>
        <p:nvPicPr>
          <p:cNvPr id="4" name="Содержимое 4" descr="http://www.uchis-igrai.by/images/cms/data/kart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5696" y="1268760"/>
            <a:ext cx="4939900" cy="4097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54700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504056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27984" y="1556792"/>
            <a:ext cx="4248472" cy="792088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Семья – это…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66" y="2564904"/>
            <a:ext cx="2703363" cy="342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00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http://sch2092uv.mskobr.ru/images/70583939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1124744"/>
            <a:ext cx="8001000" cy="274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                    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       </a:t>
            </a:r>
          </a:p>
          <a:p>
            <a:pPr>
              <a:buNone/>
            </a:pPr>
            <a:r>
              <a:rPr lang="ru-RU" dirty="0"/>
              <a:t>                  </a:t>
            </a:r>
          </a:p>
          <a:p>
            <a:pPr algn="ctr">
              <a:buNone/>
            </a:pPr>
            <a:r>
              <a:rPr lang="ru-RU" dirty="0"/>
              <a:t> </a:t>
            </a:r>
            <a:r>
              <a:rPr lang="ru-RU" b="1" dirty="0">
                <a:solidFill>
                  <a:srgbClr val="7030A0"/>
                </a:solidFill>
              </a:rPr>
              <a:t>Спасибо за внимание!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/>
              <a:t>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86266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504056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5974" y="1052736"/>
            <a:ext cx="6156176" cy="490797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Семья – это любовь!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Семья – это место приземления для старших,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стартовая площадка для младших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 и маячок взаимоотношений для каждого.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708920"/>
            <a:ext cx="2706859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03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851920" y="4293096"/>
            <a:ext cx="483104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Восточная мудрость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83568" y="1052736"/>
            <a:ext cx="7848872" cy="3056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7000"/>
              </a:lnSpc>
              <a:spcAft>
                <a:spcPts val="675"/>
              </a:spcAft>
            </a:pPr>
            <a:r>
              <a:rPr lang="ru-RU" sz="3600" b="1" i="1" dirty="0">
                <a:solidFill>
                  <a:schemeClr val="accent2">
                    <a:lumMod val="50000"/>
                  </a:schemeClr>
                </a:solidFill>
              </a:rPr>
              <a:t>«Если ты думаешь на год вперед, посади семя. Если ты думаешь на десятилетия вперед, посади дерево. Если ты думаешь на век вперед, воспитай человека..»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504056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676456" cy="792088"/>
          </a:xfrm>
        </p:spPr>
        <p:txBody>
          <a:bodyPr>
            <a:noAutofit/>
          </a:bodyPr>
          <a:lstStyle/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Воспитание – это…</a:t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6" descr="C:\Users\Елена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1024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6213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755576" y="188640"/>
            <a:ext cx="7772400" cy="504056"/>
          </a:xfrm>
        </p:spPr>
        <p:txBody>
          <a:bodyPr>
            <a:noAutofit/>
          </a:bodyPr>
          <a:lstStyle/>
          <a:p>
            <a:pPr algn="ctr"/>
            <a:endParaRPr lang="ru-RU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556792"/>
            <a:ext cx="8676456" cy="792088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Воспитание – воздействия, формирующие личность ребенка и системно меняющие его поведение. </a:t>
            </a: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</a:rPr>
              <a:t>Воспитывать </a:t>
            </a:r>
            <a:r>
              <a:rPr lang="ru-RU" sz="2800" dirty="0">
                <a:solidFill>
                  <a:schemeClr val="accent2">
                    <a:lumMod val="50000"/>
                  </a:schemeClr>
                </a:solidFill>
              </a:rPr>
              <a:t>- это значит прививать полезные для жизни умения и навыки, превращающие ребенка в человека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5" name="Picture 6" descr="C:\Users\Елена\Desktop\unname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221088"/>
            <a:ext cx="7102475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621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78098"/>
          </a:xfrm>
        </p:spPr>
        <p:txBody>
          <a:bodyPr/>
          <a:lstStyle/>
          <a:p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729598" y="1154034"/>
            <a:ext cx="7586818" cy="522729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4400" b="1" dirty="0">
                <a:solidFill>
                  <a:srgbClr val="00B050"/>
                </a:solidFill>
              </a:rPr>
              <a:t>ДОУ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4400" b="1" dirty="0">
                <a:solidFill>
                  <a:srgbClr val="FF0000"/>
                </a:solidFill>
              </a:rPr>
              <a:t>УЛИЦА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4400" b="1" dirty="0">
                <a:solidFill>
                  <a:srgbClr val="002060"/>
                </a:solidFill>
              </a:rPr>
              <a:t>ДОМ </a:t>
            </a:r>
            <a:endParaRPr lang="ru-RU" sz="44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1700" b="1" dirty="0"/>
              <a:t>«ПЛОХО»                                                                                                     «ХОРОШО»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4400" b="1" dirty="0">
              <a:solidFill>
                <a:srgbClr val="FF0000"/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                                                                                                                                                              Влияние группы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на формирование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      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r">
              <a:lnSpc>
                <a:spcPct val="110000"/>
              </a:lnSpc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         личности ребенка?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03216"/>
            <a:ext cx="2350755" cy="166270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36" y="1340769"/>
            <a:ext cx="1878470" cy="1440160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1920" y="3773314"/>
            <a:ext cx="2273830" cy="16229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598" y="4365105"/>
            <a:ext cx="2160709" cy="192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9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39"/>
            <a:ext cx="8229600" cy="3168353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Страдают все, но прежде всего-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ДЕТИ!!!</a:t>
            </a:r>
            <a:r>
              <a:rPr lang="ru-RU" b="1" dirty="0">
                <a:solidFill>
                  <a:srgbClr val="002060"/>
                </a:solidFill>
              </a:rPr>
              <a:t/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600201"/>
            <a:ext cx="8003232" cy="4421087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4800" b="1" dirty="0">
                <a:solidFill>
                  <a:srgbClr val="00B050"/>
                </a:solidFill>
              </a:rPr>
              <a:t>                                                      </a:t>
            </a: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4800" b="1" dirty="0">
                <a:solidFill>
                  <a:srgbClr val="002060"/>
                </a:solidFill>
              </a:rPr>
              <a:t> </a:t>
            </a:r>
          </a:p>
          <a:p>
            <a:pPr marL="0" indent="0" algn="ctr">
              <a:lnSpc>
                <a:spcPct val="110000"/>
              </a:lnSpc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endParaRPr lang="ru-RU" sz="4800" b="1" dirty="0">
              <a:solidFill>
                <a:srgbClr val="FF0000"/>
              </a:solidFill>
            </a:endParaRP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4800" b="1" dirty="0">
                <a:solidFill>
                  <a:srgbClr val="002060"/>
                </a:solidFill>
              </a:rPr>
              <a:t> 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1EC6522C-4B85-45DB-89D4-58FCAE6DD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7517" y="4221088"/>
            <a:ext cx="3517996" cy="2373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16645" y="1932964"/>
            <a:ext cx="2579491" cy="1715547"/>
          </a:xfrm>
          <a:prstGeom prst="rect">
            <a:avLst/>
          </a:prstGeom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453" y="3252465"/>
            <a:ext cx="2047062" cy="1367437"/>
          </a:xfrm>
          <a:prstGeom prst="rect">
            <a:avLst/>
          </a:prstGeom>
        </p:spPr>
      </p:pic>
      <p:pic>
        <p:nvPicPr>
          <p:cNvPr id="7" name="Объект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23592" y="3432650"/>
            <a:ext cx="2369014" cy="15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1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92088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«Сказ о богатыре русском»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528392" cy="48555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</TotalTime>
  <Words>399</Words>
  <Application>Microsoft Office PowerPoint</Application>
  <PresentationFormat>Экран (4:3)</PresentationFormat>
  <Paragraphs>54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6" baseType="lpstr">
      <vt:lpstr>Aharoni</vt:lpstr>
      <vt:lpstr>Arial</vt:lpstr>
      <vt:lpstr>Arial Black</vt:lpstr>
      <vt:lpstr>Calibri</vt:lpstr>
      <vt:lpstr>Тема Office</vt:lpstr>
      <vt:lpstr>1_Тема Office</vt:lpstr>
      <vt:lpstr>Презентация PowerPoint</vt:lpstr>
      <vt:lpstr>Семья – это… </vt:lpstr>
      <vt:lpstr>  Семья – это любовь!  Семья – это место приземления для старших,  стартовая площадка для младших  и маячок взаимоотношений для каждого.   </vt:lpstr>
      <vt:lpstr>Презентация PowerPoint</vt:lpstr>
      <vt:lpstr>Воспитание – это… </vt:lpstr>
      <vt:lpstr>Воспитание – воздействия, формирующие личность ребенка и системно меняющие его поведение.  Воспитывать - это значит прививать полезные для жизни умения и навыки, превращающие ребенка в человека.</vt:lpstr>
      <vt:lpstr>Презентация PowerPoint</vt:lpstr>
      <vt:lpstr>Страдают все, но прежде всего-ДЕТИ!!!   </vt:lpstr>
      <vt:lpstr>«Сказ о богатыре русском»</vt:lpstr>
      <vt:lpstr> Конфликт ( лат.) -  «столкновение» </vt:lpstr>
      <vt:lpstr>«Идеальный родитель,  идеальный педагог»</vt:lpstr>
      <vt:lpstr>Ситуация 1</vt:lpstr>
      <vt:lpstr>Ситуация 2</vt:lpstr>
      <vt:lpstr>Ситуация 3</vt:lpstr>
      <vt:lpstr>Ситуация 4</vt:lpstr>
      <vt:lpstr>Ситуация 5</vt:lpstr>
      <vt:lpstr>  «Спор ветра с солнцем»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xxxu</cp:lastModifiedBy>
  <cp:revision>77</cp:revision>
  <dcterms:created xsi:type="dcterms:W3CDTF">2015-01-15T12:03:38Z</dcterms:created>
  <dcterms:modified xsi:type="dcterms:W3CDTF">2018-11-26T11:13:12Z</dcterms:modified>
</cp:coreProperties>
</file>